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78" r:id="rId4"/>
    <p:sldId id="279" r:id="rId5"/>
    <p:sldId id="281" r:id="rId6"/>
    <p:sldId id="282" r:id="rId7"/>
    <p:sldId id="276" r:id="rId8"/>
    <p:sldId id="277" r:id="rId9"/>
    <p:sldId id="260" r:id="rId10"/>
    <p:sldId id="262" r:id="rId11"/>
    <p:sldId id="263" r:id="rId12"/>
    <p:sldId id="264" r:id="rId13"/>
    <p:sldId id="265" r:id="rId14"/>
    <p:sldId id="267" r:id="rId15"/>
    <p:sldId id="266" r:id="rId16"/>
    <p:sldId id="268" r:id="rId17"/>
    <p:sldId id="269" r:id="rId18"/>
    <p:sldId id="270" r:id="rId19"/>
    <p:sldId id="271" r:id="rId20"/>
    <p:sldId id="283" r:id="rId21"/>
    <p:sldId id="286" r:id="rId22"/>
    <p:sldId id="284" r:id="rId23"/>
    <p:sldId id="285" r:id="rId24"/>
    <p:sldId id="288" r:id="rId25"/>
    <p:sldId id="287" r:id="rId26"/>
    <p:sldId id="289" r:id="rId27"/>
    <p:sldId id="290" r:id="rId28"/>
    <p:sldId id="291" r:id="rId29"/>
    <p:sldId id="292" r:id="rId30"/>
    <p:sldId id="293" r:id="rId31"/>
    <p:sldId id="295" r:id="rId32"/>
    <p:sldId id="296" r:id="rId33"/>
    <p:sldId id="297" r:id="rId34"/>
    <p:sldId id="298" r:id="rId35"/>
    <p:sldId id="299" r:id="rId36"/>
    <p:sldId id="300" r:id="rId37"/>
    <p:sldId id="27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9B452-2083-4148-83CB-C0EFD7F961A9}" type="datetimeFigureOut">
              <a:rPr lang="en-GB" smtClean="0"/>
              <a:pPr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CA9F-3499-4593-8D52-D840DCCDA9C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=http://blog.ennova.ca/wp-content/uploads/2010/03/pen-pencil-darkon-01.png&amp;imgrefurl=http://blog.ennova.ca/&amp;usg=__q4ka82_8q7RxYZZkhHpNZS95Q0I=&amp;h=570&amp;w=630&amp;sz=45&amp;hl=en&amp;start=2&amp;zoom=1&amp;um=1&amp;itbs=1&amp;tbnid=RRQ9695OeYzePM:&amp;tbnh=124&amp;tbnw=137&amp;prev=/images?q=pens+and+pencils&amp;um=1&amp;hl=en&amp;safe=active&amp;tbs=isch: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4925" y="333375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8000" b="1" dirty="0" smtClean="0">
                <a:solidFill>
                  <a:schemeClr val="bg1"/>
                </a:solidFill>
                <a:latin typeface="Calibri" pitchFamily="34" charset="0"/>
              </a:rPr>
              <a:t>Year 9 GCSE Parent Information Evening </a:t>
            </a:r>
            <a:endParaRPr lang="en-US" sz="8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9552" y="5445224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smtClean="0">
                <a:solidFill>
                  <a:schemeClr val="bg1"/>
                </a:solidFill>
                <a:latin typeface="Calibri" pitchFamily="34" charset="0"/>
              </a:rPr>
              <a:t>“Fail to prepare; prepare to fail!”</a:t>
            </a:r>
            <a:endParaRPr lang="en-US" dirty="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71600" y="3284984"/>
            <a:ext cx="741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Calibri" pitchFamily="34" charset="0"/>
              </a:rPr>
              <a:t>Helping you achieve the future you deserve</a:t>
            </a:r>
            <a:endParaRPr lang="en-GB" sz="4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Where to start? When to prepare?</a:t>
            </a:r>
            <a:endParaRPr lang="en-US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79512" y="1124744"/>
            <a:ext cx="864096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ork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out </a:t>
            </a:r>
            <a:r>
              <a:rPr kumimoji="0" lang="en-GB" sz="2800" b="1" i="0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much time 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you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have – being realistic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forget to factor in a bit of </a:t>
            </a:r>
            <a:r>
              <a:rPr kumimoji="0" lang="en-GB" sz="2800" b="1" i="0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time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also!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ake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into account 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ideal time of day to work – work out </a:t>
            </a:r>
            <a:r>
              <a:rPr kumimoji="0" lang="en-GB" sz="2800" b="1" i="0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you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will revise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Break it down into manageable </a:t>
            </a:r>
            <a:r>
              <a:rPr kumimoji="0" lang="en-GB" sz="2800" b="1" i="0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“chunks”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 ‘revising French verbs’ sounds more manageable than ‘revising for GCSEs’ 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539750" y="5157192"/>
            <a:ext cx="8064500" cy="936625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Make sure </a:t>
            </a:r>
            <a:r>
              <a:rPr lang="en-GB" b="1" dirty="0" smtClean="0">
                <a:solidFill>
                  <a:schemeClr val="bg1"/>
                </a:solidFill>
              </a:rPr>
              <a:t>you </a:t>
            </a:r>
            <a:r>
              <a:rPr lang="en-GB" b="1" dirty="0">
                <a:solidFill>
                  <a:schemeClr val="bg1"/>
                </a:solidFill>
              </a:rPr>
              <a:t>use </a:t>
            </a:r>
            <a:r>
              <a:rPr lang="en-GB" b="1" dirty="0" smtClean="0">
                <a:solidFill>
                  <a:schemeClr val="bg1"/>
                </a:solidFill>
              </a:rPr>
              <a:t>your </a:t>
            </a:r>
            <a:r>
              <a:rPr lang="en-GB" b="1" dirty="0">
                <a:solidFill>
                  <a:schemeClr val="bg1"/>
                </a:solidFill>
              </a:rPr>
              <a:t>planner/timetable to keep up with revision </a:t>
            </a:r>
            <a:r>
              <a:rPr lang="en-GB" b="1" dirty="0" smtClean="0">
                <a:solidFill>
                  <a:schemeClr val="bg1"/>
                </a:solidFill>
              </a:rPr>
              <a:t> and 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encourage yourself </a:t>
            </a:r>
            <a:r>
              <a:rPr lang="en-GB" b="1" dirty="0">
                <a:solidFill>
                  <a:schemeClr val="bg1"/>
                </a:solidFill>
              </a:rPr>
              <a:t>to attend revision sessions outside school hours where offered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Getting organised....</a:t>
            </a:r>
            <a:endParaRPr lang="en-US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pic>
        <p:nvPicPr>
          <p:cNvPr id="10" name="Picture 4" descr="vsh0333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91680" y="1124744"/>
            <a:ext cx="5256584" cy="5146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Revision Timetable</a:t>
            </a:r>
            <a:endParaRPr lang="en-US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719" y="1184870"/>
            <a:ext cx="6143625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Ideal revision area..</a:t>
            </a:r>
            <a:endParaRPr lang="en-US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7992888" cy="522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	</a:t>
            </a:r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</a:rPr>
              <a:t>What resources do you need to prepare?</a:t>
            </a:r>
            <a:endParaRPr lang="en-US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5592" y="126876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GB" sz="3200" b="1" dirty="0" smtClean="0">
                <a:solidFill>
                  <a:srgbClr val="009999"/>
                </a:solidFill>
                <a:latin typeface="Calibri" pitchFamily="34" charset="0"/>
              </a:rPr>
              <a:t>Ensure you have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</a:rPr>
              <a:t> the right resources to revise actively: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Pens, rulers, pencils, paper, glue, scissors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Post-it notes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Coloured pens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Highlighters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Dictionary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Revision guides, CDs &amp; Podcasts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</a:rPr>
              <a:t>Food and drink!!!</a:t>
            </a:r>
          </a:p>
        </p:txBody>
      </p:sp>
      <p:pic>
        <p:nvPicPr>
          <p:cNvPr id="2050" name="Picture 2" descr="http://t1.gstatic.com/images?q=tbn:RRQ9695OeYzePM: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717032"/>
            <a:ext cx="2304256" cy="2085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What and how should you prepare?</a:t>
            </a:r>
            <a:endParaRPr lang="en-US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79512" y="1268760"/>
            <a:ext cx="864096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Do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you</a:t>
            </a:r>
            <a:r>
              <a:rPr kumimoji="0" lang="en-GB" sz="2800" b="1" i="0" u="none" strike="noStrike" kern="1200" cap="none" spc="0" normalizeH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know what </a:t>
            </a:r>
            <a:r>
              <a:rPr lang="en-GB" sz="2800" b="1" dirty="0" smtClean="0">
                <a:solidFill>
                  <a:srgbClr val="009999"/>
                </a:solidFill>
                <a:latin typeface="Calibri" pitchFamily="34" charset="0"/>
              </a:rPr>
              <a:t>you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need to do?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will actually be tested on the course OR in the exam?  (Revision list)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date is the coursework / exam? (Exam timetable)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When does the exam start and how long is it?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Do </a:t>
            </a:r>
            <a:r>
              <a:rPr lang="en-GB" sz="2800" b="1" dirty="0" smtClean="0">
                <a:solidFill>
                  <a:srgbClr val="009999"/>
                </a:solidFill>
                <a:latin typeface="Calibri" pitchFamily="34" charset="0"/>
              </a:rPr>
              <a:t>you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have the materials to do it?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Exercise books, textbooks, folders, 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Revision guides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Access to internet (websites)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If there are any gaps </a:t>
            </a:r>
            <a:r>
              <a:rPr lang="en-GB" sz="4000" b="1" dirty="0" smtClean="0">
                <a:solidFill>
                  <a:srgbClr val="009999"/>
                </a:solidFill>
                <a:latin typeface="Calibri" pitchFamily="34" charset="0"/>
              </a:rPr>
              <a:t>in your learning then </a:t>
            </a: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ask your teacher….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200" b="1" dirty="0">
                <a:solidFill>
                  <a:schemeClr val="bg1"/>
                </a:solidFill>
              </a:rPr>
              <a:t>	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10 ways to keep the brain happy (&amp; productive!)</a:t>
            </a:r>
            <a:endParaRPr lang="en-US" sz="28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1268760"/>
            <a:ext cx="8648799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6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How long should you revise for?</a:t>
            </a:r>
            <a:endParaRPr lang="en-US" sz="36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865189" y="2851745"/>
            <a:ext cx="7205663" cy="3563938"/>
            <a:chOff x="536" y="1750"/>
            <a:chExt cx="4539" cy="2245"/>
          </a:xfrm>
        </p:grpSpPr>
        <p:grpSp>
          <p:nvGrpSpPr>
            <p:cNvPr id="11" name="Group 4"/>
            <p:cNvGrpSpPr>
              <a:grpSpLocks/>
            </p:cNvGrpSpPr>
            <p:nvPr/>
          </p:nvGrpSpPr>
          <p:grpSpPr bwMode="auto">
            <a:xfrm>
              <a:off x="736" y="1750"/>
              <a:ext cx="4222" cy="1859"/>
              <a:chOff x="736" y="1750"/>
              <a:chExt cx="4222" cy="1859"/>
            </a:xfrm>
          </p:grpSpPr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875" y="1750"/>
                <a:ext cx="0" cy="18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GB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>
                <a:off x="736" y="3507"/>
                <a:ext cx="422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GB"/>
              </a:p>
            </p:txBody>
          </p:sp>
        </p:grp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864" y="3701"/>
              <a:ext cx="1211" cy="29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/>
                <a:t>Time (hours)</a:t>
              </a:r>
              <a:endParaRPr lang="en-US" sz="2400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 rot="16200000">
              <a:off x="247" y="2348"/>
              <a:ext cx="871" cy="29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/>
                <a:t>Learning</a:t>
              </a:r>
              <a:endParaRPr lang="en-US" sz="2400" dirty="0"/>
            </a:p>
          </p:txBody>
        </p:sp>
      </p:grpSp>
      <p:sp>
        <p:nvSpPr>
          <p:cNvPr id="16" name="Rectangle 9" descr="Blue tissue paper"/>
          <p:cNvSpPr>
            <a:spLocks noChangeArrowheads="1"/>
          </p:cNvSpPr>
          <p:nvPr/>
        </p:nvSpPr>
        <p:spPr bwMode="auto">
          <a:xfrm>
            <a:off x="2439988" y="2850158"/>
            <a:ext cx="531812" cy="274320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0" descr="Blue tissue paper"/>
          <p:cNvSpPr>
            <a:spLocks noChangeArrowheads="1"/>
          </p:cNvSpPr>
          <p:nvPr/>
        </p:nvSpPr>
        <p:spPr bwMode="auto">
          <a:xfrm>
            <a:off x="5688013" y="2846983"/>
            <a:ext cx="531812" cy="274320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1" descr="Blue tissue paper"/>
          <p:cNvSpPr>
            <a:spLocks noChangeArrowheads="1"/>
          </p:cNvSpPr>
          <p:nvPr/>
        </p:nvSpPr>
        <p:spPr bwMode="auto">
          <a:xfrm>
            <a:off x="4064000" y="2842220"/>
            <a:ext cx="531813" cy="274320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2" descr="Blue tissue paper"/>
          <p:cNvSpPr>
            <a:spLocks noChangeArrowheads="1"/>
          </p:cNvSpPr>
          <p:nvPr/>
        </p:nvSpPr>
        <p:spPr bwMode="auto">
          <a:xfrm>
            <a:off x="7313613" y="2840633"/>
            <a:ext cx="531812" cy="274320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13"/>
          <p:cNvGrpSpPr>
            <a:grpSpLocks/>
          </p:cNvGrpSpPr>
          <p:nvPr/>
        </p:nvGrpSpPr>
        <p:grpSpPr bwMode="auto">
          <a:xfrm>
            <a:off x="2757488" y="5561608"/>
            <a:ext cx="5214937" cy="519112"/>
            <a:chOff x="1632" y="3388"/>
            <a:chExt cx="3285" cy="327"/>
          </a:xfrm>
        </p:grpSpPr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1632" y="3388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800"/>
                <a:t>1</a:t>
              </a:r>
              <a:endParaRPr lang="en-US" sz="2800"/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2646" y="3388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800"/>
                <a:t>2</a:t>
              </a:r>
              <a:endParaRPr lang="en-US" sz="2800"/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3661" y="3388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800"/>
                <a:t>3</a:t>
              </a:r>
              <a:endParaRPr lang="en-US" sz="2800"/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4676" y="3388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800"/>
                <a:t>4</a:t>
              </a:r>
              <a:endParaRPr lang="en-US" sz="2800"/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 rot="16200000">
            <a:off x="1745705" y="3956973"/>
            <a:ext cx="1879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 smtClean="0">
                <a:solidFill>
                  <a:schemeClr val="bg1"/>
                </a:solidFill>
              </a:rPr>
              <a:t>Break time!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 rot="16200000">
            <a:off x="3372892" y="3956973"/>
            <a:ext cx="1879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 smtClean="0">
                <a:solidFill>
                  <a:schemeClr val="bg1"/>
                </a:solidFill>
              </a:rPr>
              <a:t>Break time</a:t>
            </a:r>
            <a:r>
              <a:rPr lang="en-GB" sz="2800" dirty="0">
                <a:solidFill>
                  <a:schemeClr val="bg1"/>
                </a:solidFill>
              </a:rPr>
              <a:t>!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 rot="16200000">
            <a:off x="5000080" y="3956973"/>
            <a:ext cx="1879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 smtClean="0">
                <a:solidFill>
                  <a:schemeClr val="bg1"/>
                </a:solidFill>
              </a:rPr>
              <a:t>Break time</a:t>
            </a:r>
            <a:r>
              <a:rPr lang="en-GB" sz="2800" dirty="0">
                <a:solidFill>
                  <a:schemeClr val="bg1"/>
                </a:solidFill>
              </a:rPr>
              <a:t>!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 rot="16200000">
            <a:off x="6628855" y="3956973"/>
            <a:ext cx="1879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 smtClean="0">
                <a:solidFill>
                  <a:schemeClr val="bg1"/>
                </a:solidFill>
              </a:rPr>
              <a:t>Break time</a:t>
            </a:r>
            <a:r>
              <a:rPr lang="en-GB" sz="2800" dirty="0">
                <a:solidFill>
                  <a:schemeClr val="bg1"/>
                </a:solidFill>
              </a:rPr>
              <a:t>!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" name="Freeform 22"/>
          <p:cNvSpPr>
            <a:spLocks/>
          </p:cNvSpPr>
          <p:nvPr/>
        </p:nvSpPr>
        <p:spPr bwMode="auto">
          <a:xfrm>
            <a:off x="1412875" y="2851150"/>
            <a:ext cx="1017588" cy="354013"/>
          </a:xfrm>
          <a:custGeom>
            <a:avLst/>
            <a:gdLst>
              <a:gd name="T0" fmla="*/ 0 w 641"/>
              <a:gd name="T1" fmla="*/ 19 h 230"/>
              <a:gd name="T2" fmla="*/ 160 w 641"/>
              <a:gd name="T3" fmla="*/ 34 h 230"/>
              <a:gd name="T4" fmla="*/ 284 w 641"/>
              <a:gd name="T5" fmla="*/ 224 h 230"/>
              <a:gd name="T6" fmla="*/ 422 w 641"/>
              <a:gd name="T7" fmla="*/ 71 h 230"/>
              <a:gd name="T8" fmla="*/ 641 w 641"/>
              <a:gd name="T9" fmla="*/ 19 h 2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1"/>
              <a:gd name="T16" fmla="*/ 0 h 230"/>
              <a:gd name="T17" fmla="*/ 641 w 641"/>
              <a:gd name="T18" fmla="*/ 230 h 2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1" h="230">
                <a:moveTo>
                  <a:pt x="0" y="19"/>
                </a:moveTo>
                <a:cubicBezTo>
                  <a:pt x="56" y="9"/>
                  <a:pt x="113" y="0"/>
                  <a:pt x="160" y="34"/>
                </a:cubicBezTo>
                <a:cubicBezTo>
                  <a:pt x="207" y="68"/>
                  <a:pt x="240" y="218"/>
                  <a:pt x="284" y="224"/>
                </a:cubicBezTo>
                <a:cubicBezTo>
                  <a:pt x="328" y="230"/>
                  <a:pt x="363" y="105"/>
                  <a:pt x="422" y="71"/>
                </a:cubicBezTo>
                <a:cubicBezTo>
                  <a:pt x="481" y="37"/>
                  <a:pt x="605" y="28"/>
                  <a:pt x="641" y="19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179512" y="1313656"/>
            <a:ext cx="864096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</a:t>
            </a:r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ake breaks……you will remember more!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5" name="Freeform 23"/>
          <p:cNvSpPr>
            <a:spLocks/>
          </p:cNvSpPr>
          <p:nvPr/>
        </p:nvSpPr>
        <p:spPr bwMode="auto">
          <a:xfrm>
            <a:off x="3005138" y="2851150"/>
            <a:ext cx="1038225" cy="354013"/>
          </a:xfrm>
          <a:custGeom>
            <a:avLst/>
            <a:gdLst>
              <a:gd name="T0" fmla="*/ 0 w 641"/>
              <a:gd name="T1" fmla="*/ 19 h 230"/>
              <a:gd name="T2" fmla="*/ 160 w 641"/>
              <a:gd name="T3" fmla="*/ 34 h 230"/>
              <a:gd name="T4" fmla="*/ 284 w 641"/>
              <a:gd name="T5" fmla="*/ 224 h 230"/>
              <a:gd name="T6" fmla="*/ 422 w 641"/>
              <a:gd name="T7" fmla="*/ 71 h 230"/>
              <a:gd name="T8" fmla="*/ 641 w 641"/>
              <a:gd name="T9" fmla="*/ 19 h 2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1"/>
              <a:gd name="T16" fmla="*/ 0 h 230"/>
              <a:gd name="T17" fmla="*/ 641 w 641"/>
              <a:gd name="T18" fmla="*/ 230 h 2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1" h="230">
                <a:moveTo>
                  <a:pt x="0" y="19"/>
                </a:moveTo>
                <a:cubicBezTo>
                  <a:pt x="56" y="9"/>
                  <a:pt x="113" y="0"/>
                  <a:pt x="160" y="34"/>
                </a:cubicBezTo>
                <a:cubicBezTo>
                  <a:pt x="207" y="68"/>
                  <a:pt x="240" y="218"/>
                  <a:pt x="284" y="224"/>
                </a:cubicBezTo>
                <a:cubicBezTo>
                  <a:pt x="328" y="230"/>
                  <a:pt x="363" y="105"/>
                  <a:pt x="422" y="71"/>
                </a:cubicBezTo>
                <a:cubicBezTo>
                  <a:pt x="481" y="37"/>
                  <a:pt x="605" y="28"/>
                  <a:pt x="641" y="19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36" name="Freeform 24"/>
          <p:cNvSpPr>
            <a:spLocks/>
          </p:cNvSpPr>
          <p:nvPr/>
        </p:nvSpPr>
        <p:spPr bwMode="auto">
          <a:xfrm>
            <a:off x="4611688" y="2851150"/>
            <a:ext cx="1066800" cy="354013"/>
          </a:xfrm>
          <a:custGeom>
            <a:avLst/>
            <a:gdLst>
              <a:gd name="T0" fmla="*/ 0 w 641"/>
              <a:gd name="T1" fmla="*/ 19 h 230"/>
              <a:gd name="T2" fmla="*/ 160 w 641"/>
              <a:gd name="T3" fmla="*/ 34 h 230"/>
              <a:gd name="T4" fmla="*/ 284 w 641"/>
              <a:gd name="T5" fmla="*/ 224 h 230"/>
              <a:gd name="T6" fmla="*/ 422 w 641"/>
              <a:gd name="T7" fmla="*/ 71 h 230"/>
              <a:gd name="T8" fmla="*/ 641 w 641"/>
              <a:gd name="T9" fmla="*/ 19 h 2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1"/>
              <a:gd name="T16" fmla="*/ 0 h 230"/>
              <a:gd name="T17" fmla="*/ 641 w 641"/>
              <a:gd name="T18" fmla="*/ 230 h 2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1" h="230">
                <a:moveTo>
                  <a:pt x="0" y="19"/>
                </a:moveTo>
                <a:cubicBezTo>
                  <a:pt x="56" y="9"/>
                  <a:pt x="113" y="0"/>
                  <a:pt x="160" y="34"/>
                </a:cubicBezTo>
                <a:cubicBezTo>
                  <a:pt x="207" y="68"/>
                  <a:pt x="240" y="218"/>
                  <a:pt x="284" y="224"/>
                </a:cubicBezTo>
                <a:cubicBezTo>
                  <a:pt x="328" y="230"/>
                  <a:pt x="363" y="105"/>
                  <a:pt x="422" y="71"/>
                </a:cubicBezTo>
                <a:cubicBezTo>
                  <a:pt x="481" y="37"/>
                  <a:pt x="605" y="28"/>
                  <a:pt x="641" y="19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37" name="Freeform 25"/>
          <p:cNvSpPr>
            <a:spLocks/>
          </p:cNvSpPr>
          <p:nvPr/>
        </p:nvSpPr>
        <p:spPr bwMode="auto">
          <a:xfrm>
            <a:off x="6251575" y="2851150"/>
            <a:ext cx="1028700" cy="354013"/>
          </a:xfrm>
          <a:custGeom>
            <a:avLst/>
            <a:gdLst>
              <a:gd name="T0" fmla="*/ 0 w 641"/>
              <a:gd name="T1" fmla="*/ 19 h 230"/>
              <a:gd name="T2" fmla="*/ 160 w 641"/>
              <a:gd name="T3" fmla="*/ 34 h 230"/>
              <a:gd name="T4" fmla="*/ 284 w 641"/>
              <a:gd name="T5" fmla="*/ 224 h 230"/>
              <a:gd name="T6" fmla="*/ 422 w 641"/>
              <a:gd name="T7" fmla="*/ 71 h 230"/>
              <a:gd name="T8" fmla="*/ 641 w 641"/>
              <a:gd name="T9" fmla="*/ 19 h 2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1"/>
              <a:gd name="T16" fmla="*/ 0 h 230"/>
              <a:gd name="T17" fmla="*/ 641 w 641"/>
              <a:gd name="T18" fmla="*/ 230 h 2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1" h="230">
                <a:moveTo>
                  <a:pt x="0" y="19"/>
                </a:moveTo>
                <a:cubicBezTo>
                  <a:pt x="56" y="9"/>
                  <a:pt x="113" y="0"/>
                  <a:pt x="160" y="34"/>
                </a:cubicBezTo>
                <a:cubicBezTo>
                  <a:pt x="207" y="68"/>
                  <a:pt x="240" y="218"/>
                  <a:pt x="284" y="224"/>
                </a:cubicBezTo>
                <a:cubicBezTo>
                  <a:pt x="328" y="230"/>
                  <a:pt x="363" y="105"/>
                  <a:pt x="422" y="71"/>
                </a:cubicBezTo>
                <a:cubicBezTo>
                  <a:pt x="481" y="37"/>
                  <a:pt x="605" y="28"/>
                  <a:pt x="641" y="19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endParaRPr lang="en-GB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17638" y="2834283"/>
            <a:ext cx="1017587" cy="2743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992438" y="2818408"/>
            <a:ext cx="1062037" cy="2743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4608513" y="2815233"/>
            <a:ext cx="1074737" cy="2743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6237288" y="2824758"/>
            <a:ext cx="1074737" cy="2743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 animBg="1"/>
      <p:bldP spid="17" grpId="0" animBg="1"/>
      <p:bldP spid="18" grpId="0" animBg="1"/>
      <p:bldP spid="19" grpId="0" animBg="1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6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Final pieces of advice...</a:t>
            </a:r>
            <a:endParaRPr lang="en-US" sz="36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1520" y="1052736"/>
            <a:ext cx="8208912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 positive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about your attempts. Make an appointment with </a:t>
            </a:r>
            <a:r>
              <a:rPr lang="en-GB" sz="2800" noProof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subject teachers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if you are concerned about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your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progress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 patient!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lang="en-GB" sz="2800" dirty="0">
                <a:solidFill>
                  <a:srgbClr val="009999"/>
                </a:solidFill>
                <a:latin typeface="Calibri" pitchFamily="34" charset="0"/>
              </a:rPr>
              <a:t>B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ecome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an independent learner. </a:t>
            </a:r>
            <a:r>
              <a:rPr lang="en-GB" sz="2800" dirty="0">
                <a:solidFill>
                  <a:srgbClr val="009999"/>
                </a:solidFill>
                <a:latin typeface="Calibri" pitchFamily="34" charset="0"/>
              </a:rPr>
              <a:t>L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ook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up information or find a word in a dictionary rather than simply </a:t>
            </a:r>
            <a:r>
              <a:rPr lang="en-GB" sz="2800" dirty="0" smtClean="0">
                <a:solidFill>
                  <a:srgbClr val="009999"/>
                </a:solidFill>
                <a:latin typeface="Calibri" pitchFamily="34" charset="0"/>
              </a:rPr>
              <a:t>ask someone for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the answer in order to get the task finished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Turn off the television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while revision is underway, but do </a:t>
            </a:r>
            <a:r>
              <a:rPr lang="en-GB" sz="2800" dirty="0" smtClean="0">
                <a:solidFill>
                  <a:srgbClr val="009999"/>
                </a:solidFill>
                <a:latin typeface="Calibri" pitchFamily="34" charset="0"/>
              </a:rPr>
              <a:t>listen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to music if </a:t>
            </a:r>
            <a:r>
              <a:rPr lang="en-GB" sz="2800" dirty="0" smtClean="0">
                <a:solidFill>
                  <a:srgbClr val="009999"/>
                </a:solidFill>
                <a:latin typeface="Calibri" pitchFamily="34" charset="0"/>
              </a:rPr>
              <a:t>you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find it helpful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Agree a place and a time for help –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listening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to your friends and sharing your knowledge is important if you ALL want to achieve success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6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More advice....</a:t>
            </a:r>
            <a:endParaRPr lang="en-US" sz="36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07504" y="1052736"/>
            <a:ext cx="864096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doesn’t need to be a marathon session; </a:t>
            </a:r>
            <a:r>
              <a:rPr kumimoji="0" lang="en-GB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little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GB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often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usually best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Recognise your own </a:t>
            </a:r>
            <a:r>
              <a:rPr kumimoji="0" lang="en-GB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emotional state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if you are tense or worrying about something else, it might not be a good time to work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be afraid to</a:t>
            </a:r>
            <a:r>
              <a:rPr kumimoji="0" lang="en-GB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STOP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it isn’t going well. Try to agree what the difficulty is and when to come back later with fresh eyes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ALWAYS end with 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GB" sz="2800" b="1" u="sng" dirty="0" smtClean="0">
                <a:solidFill>
                  <a:schemeClr val="bg1">
                    <a:lumMod val="50000"/>
                  </a:schemeClr>
                </a:solidFill>
              </a:rPr>
              <a:t>positive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make yourself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feel good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4475" y="4869160"/>
            <a:ext cx="6916738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 dirty="0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b="1" dirty="0">
                <a:solidFill>
                  <a:schemeClr val="bg1"/>
                </a:solidFill>
              </a:rPr>
              <a:t>	</a:t>
            </a:r>
            <a:r>
              <a:rPr lang="en-GB" sz="4400" b="1" dirty="0" smtClean="0">
                <a:solidFill>
                  <a:schemeClr val="bg1">
                    <a:lumMod val="50000"/>
                  </a:schemeClr>
                </a:solidFill>
              </a:rPr>
              <a:t>Why are we here?</a:t>
            </a:r>
            <a:endParaRPr lang="en-US" sz="40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54916" y="1897138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sz="2800" b="1" noProof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When and why? 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Thursday </a:t>
            </a:r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28</a:t>
            </a:r>
            <a:r>
              <a:rPr lang="en-GB" sz="3200" b="1" baseline="30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</a:t>
            </a:r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Sept – 5pm – 7pm</a:t>
            </a:r>
            <a:endParaRPr lang="en-GB" sz="32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lang="en-GB" sz="3200" b="1" noProof="0" dirty="0" smtClean="0">
                <a:solidFill>
                  <a:srgbClr val="009999"/>
                </a:solidFill>
                <a:latin typeface="Calibri" pitchFamily="34" charset="0"/>
              </a:rPr>
              <a:t>Ensure success for your child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Calibri" pitchFamily="34" charset="0"/>
            </a:endParaRPr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GB" sz="3200" b="1" dirty="0" smtClean="0">
                <a:solidFill>
                  <a:srgbClr val="009999"/>
                </a:solidFill>
                <a:latin typeface="Calibri" pitchFamily="34" charset="0"/>
              </a:rPr>
              <a:t>Gain information on any </a:t>
            </a:r>
            <a:r>
              <a:rPr lang="en-GB" sz="3200" b="1" dirty="0">
                <a:solidFill>
                  <a:srgbClr val="009999"/>
                </a:solidFill>
                <a:latin typeface="Calibri" pitchFamily="34" charset="0"/>
              </a:rPr>
              <a:t>current changes to </a:t>
            </a:r>
            <a:r>
              <a:rPr lang="en-GB" sz="3200" b="1" dirty="0" smtClean="0">
                <a:solidFill>
                  <a:srgbClr val="009999"/>
                </a:solidFill>
                <a:latin typeface="Calibri" pitchFamily="34" charset="0"/>
              </a:rPr>
              <a:t>GCSE/BTEC courses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GB" sz="3200" b="1" dirty="0">
                <a:solidFill>
                  <a:srgbClr val="009999"/>
                </a:solidFill>
                <a:latin typeface="Calibri" pitchFamily="34" charset="0"/>
              </a:rPr>
              <a:t>Find key strategies to enable home support in partnership with the academy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4000" b="1" i="0" u="none" strike="noStrike" kern="120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Calibri" pitchFamily="34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182847" y="1320875"/>
            <a:ext cx="2808287" cy="1152525"/>
          </a:xfrm>
          <a:prstGeom prst="wedgeRoundRectCallout">
            <a:avLst>
              <a:gd name="adj1" fmla="val 4278"/>
              <a:gd name="adj2" fmla="val 84034"/>
              <a:gd name="adj3" fmla="val 16667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What do I need to do to ensure success in year 9?</a:t>
            </a:r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8808977" cy="660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7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570" y="1575644"/>
            <a:ext cx="8229600" cy="4525963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16" y="188640"/>
            <a:ext cx="8712968" cy="653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8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92" y="274638"/>
            <a:ext cx="8320615" cy="624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28" y="188640"/>
            <a:ext cx="8518743" cy="638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7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42645"/>
            <a:ext cx="8496944" cy="63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7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664961" cy="649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42645"/>
            <a:ext cx="8496944" cy="63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544948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7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1135"/>
            <a:ext cx="8229600" cy="61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8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84" y="274638"/>
            <a:ext cx="8454287" cy="634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b="1" u="sng" dirty="0"/>
              <a:t>How will success be measured in </a:t>
            </a:r>
            <a:r>
              <a:rPr lang="en-GB" sz="3200" b="1" u="sng" dirty="0" smtClean="0"/>
              <a:t>2020?</a:t>
            </a:r>
            <a:endParaRPr lang="en-GB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052736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Your top eight subjects will be divided into ten blocks with Maths and English counting twice each: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580398"/>
              </p:ext>
            </p:extLst>
          </p:nvPr>
        </p:nvGraphicFramePr>
        <p:xfrm>
          <a:off x="755576" y="1830834"/>
          <a:ext cx="7776863" cy="4262462"/>
        </p:xfrm>
        <a:graphic>
          <a:graphicData uri="http://schemas.openxmlformats.org/drawingml/2006/table">
            <a:tbl>
              <a:tblPr firstRow="1" bandRow="1"/>
              <a:tblGrid>
                <a:gridCol w="670050">
                  <a:extLst>
                    <a:ext uri="{9D8B030D-6E8A-4147-A177-3AD203B41FA5}">
                      <a16:colId xmlns:a16="http://schemas.microsoft.com/office/drawing/2014/main" val="2732001268"/>
                    </a:ext>
                  </a:extLst>
                </a:gridCol>
                <a:gridCol w="672266">
                  <a:extLst>
                    <a:ext uri="{9D8B030D-6E8A-4147-A177-3AD203B41FA5}">
                      <a16:colId xmlns:a16="http://schemas.microsoft.com/office/drawing/2014/main" val="1695663128"/>
                    </a:ext>
                  </a:extLst>
                </a:gridCol>
                <a:gridCol w="984759">
                  <a:extLst>
                    <a:ext uri="{9D8B030D-6E8A-4147-A177-3AD203B41FA5}">
                      <a16:colId xmlns:a16="http://schemas.microsoft.com/office/drawing/2014/main" val="3355194096"/>
                    </a:ext>
                  </a:extLst>
                </a:gridCol>
                <a:gridCol w="985498">
                  <a:extLst>
                    <a:ext uri="{9D8B030D-6E8A-4147-A177-3AD203B41FA5}">
                      <a16:colId xmlns:a16="http://schemas.microsoft.com/office/drawing/2014/main" val="768385986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1846623622"/>
                    </a:ext>
                  </a:extLst>
                </a:gridCol>
                <a:gridCol w="749097">
                  <a:extLst>
                    <a:ext uri="{9D8B030D-6E8A-4147-A177-3AD203B41FA5}">
                      <a16:colId xmlns:a16="http://schemas.microsoft.com/office/drawing/2014/main" val="188797380"/>
                    </a:ext>
                  </a:extLst>
                </a:gridCol>
                <a:gridCol w="721762">
                  <a:extLst>
                    <a:ext uri="{9D8B030D-6E8A-4147-A177-3AD203B41FA5}">
                      <a16:colId xmlns:a16="http://schemas.microsoft.com/office/drawing/2014/main" val="4124423789"/>
                    </a:ext>
                  </a:extLst>
                </a:gridCol>
                <a:gridCol w="764610">
                  <a:extLst>
                    <a:ext uri="{9D8B030D-6E8A-4147-A177-3AD203B41FA5}">
                      <a16:colId xmlns:a16="http://schemas.microsoft.com/office/drawing/2014/main" val="22951225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2148119083"/>
                    </a:ext>
                  </a:extLst>
                </a:gridCol>
                <a:gridCol w="721762">
                  <a:extLst>
                    <a:ext uri="{9D8B030D-6E8A-4147-A177-3AD203B41FA5}">
                      <a16:colId xmlns:a16="http://schemas.microsoft.com/office/drawing/2014/main" val="3516302892"/>
                    </a:ext>
                  </a:extLst>
                </a:gridCol>
              </a:tblGrid>
              <a:tr h="953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65444"/>
                  </a:ext>
                </a:extLst>
              </a:tr>
              <a:tr h="33087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 for GCSE: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result between GCSE: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 Language</a:t>
                      </a: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 Literature</a:t>
                      </a: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three results from the following </a:t>
                      </a:r>
                      <a:r>
                        <a:rPr lang="en-GB" sz="1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GCSE: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Spanish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French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Physics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Chemistry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Biology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 smtClean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Computer</a:t>
                      </a:r>
                      <a:r>
                        <a:rPr lang="en-GB" sz="1000" b="1" kern="1200" baseline="0" dirty="0" smtClean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Science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Core Science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Additional Science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Geography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GCSE *Ancient or Modern *Home Language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From the list of English Baccalaureate GCSE subjects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three results for any GCSE or level 2 qualification (examples below):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BTEC Health and social </a:t>
                      </a:r>
                      <a:r>
                        <a:rPr lang="en-GB" sz="1000" b="1" kern="1200" dirty="0" smtClean="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Hairdressing college course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Any other GCSE such as business, media, drama, PE, art…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1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972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1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640959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0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Making Informed Decisions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6864" cy="2279104"/>
          </a:xfrm>
        </p:spPr>
        <p:txBody>
          <a:bodyPr>
            <a:normAutofit/>
          </a:bodyPr>
          <a:lstStyle/>
          <a:p>
            <a:pPr algn="l"/>
            <a:endParaRPr lang="en-GB" dirty="0" smtClean="0"/>
          </a:p>
          <a:p>
            <a:pPr algn="l"/>
            <a:r>
              <a:rPr lang="en-GB" dirty="0" smtClean="0"/>
              <a:t>	</a:t>
            </a:r>
            <a:r>
              <a:rPr lang="en-GB" i="1" dirty="0" smtClean="0"/>
              <a:t>Thinking ahead 6</a:t>
            </a:r>
            <a:r>
              <a:rPr lang="en-GB" i="1" baseline="30000" dirty="0" smtClean="0"/>
              <a:t>th</a:t>
            </a:r>
            <a:r>
              <a:rPr lang="en-GB" i="1" dirty="0" smtClean="0"/>
              <a:t> Form and beyond</a:t>
            </a:r>
          </a:p>
          <a:p>
            <a:endParaRPr lang="en-GB" dirty="0"/>
          </a:p>
        </p:txBody>
      </p:sp>
      <p:sp>
        <p:nvSpPr>
          <p:cNvPr id="4" name="Bent Arrow 3"/>
          <p:cNvSpPr/>
          <p:nvPr/>
        </p:nvSpPr>
        <p:spPr>
          <a:xfrm>
            <a:off x="0" y="0"/>
            <a:ext cx="9144000" cy="3024336"/>
          </a:xfrm>
          <a:prstGeom prst="bentArrow">
            <a:avLst>
              <a:gd name="adj1" fmla="val 25000"/>
              <a:gd name="adj2" fmla="val 24765"/>
              <a:gd name="adj3" fmla="val 25000"/>
              <a:gd name="adj4" fmla="val 43750"/>
            </a:avLst>
          </a:prstGeom>
          <a:solidFill>
            <a:srgbClr val="009999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99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7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>
            <a:off x="0" y="0"/>
            <a:ext cx="9144000" cy="1988840"/>
          </a:xfrm>
          <a:prstGeom prst="bentArrow">
            <a:avLst>
              <a:gd name="adj1" fmla="val 25000"/>
              <a:gd name="adj2" fmla="val 24765"/>
              <a:gd name="adj3" fmla="val 25000"/>
              <a:gd name="adj4" fmla="val 43750"/>
            </a:avLst>
          </a:prstGeom>
          <a:solidFill>
            <a:srgbClr val="009999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99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ttp://24.media.tumblr.com/tumblr_l4mkfhjygI1qct4uvo1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8720"/>
            <a:ext cx="5400600" cy="54006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012160" y="764704"/>
            <a:ext cx="33123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N</a:t>
            </a:r>
            <a:r>
              <a:rPr lang="en-GB" sz="4400" b="1" dirty="0" smtClean="0"/>
              <a:t>ot in</a:t>
            </a:r>
          </a:p>
          <a:p>
            <a:r>
              <a:rPr lang="en-GB" sz="4400" b="1" dirty="0" smtClean="0">
                <a:solidFill>
                  <a:srgbClr val="FF0000"/>
                </a:solidFill>
              </a:rPr>
              <a:t>E</a:t>
            </a:r>
            <a:r>
              <a:rPr lang="en-GB" sz="4400" b="1" dirty="0" smtClean="0"/>
              <a:t>ducation</a:t>
            </a:r>
          </a:p>
          <a:p>
            <a:r>
              <a:rPr lang="en-GB" sz="4400" b="1" dirty="0" smtClean="0">
                <a:solidFill>
                  <a:srgbClr val="FF0000"/>
                </a:solidFill>
              </a:rPr>
              <a:t>E</a:t>
            </a:r>
            <a:r>
              <a:rPr lang="en-GB" sz="4400" b="1" dirty="0" smtClean="0"/>
              <a:t>mployment</a:t>
            </a:r>
          </a:p>
          <a:p>
            <a:r>
              <a:rPr lang="en-GB" sz="4400" b="1" dirty="0" smtClean="0">
                <a:solidFill>
                  <a:srgbClr val="FF0000"/>
                </a:solidFill>
              </a:rPr>
              <a:t>T</a:t>
            </a:r>
            <a:r>
              <a:rPr lang="en-GB" sz="4400" b="1" dirty="0" smtClean="0"/>
              <a:t>raining</a:t>
            </a:r>
            <a:endParaRPr lang="en-GB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56176" y="3717032"/>
            <a:ext cx="28083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15.6% of 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16-24yr olds were NEETS in England in 2010</a:t>
            </a:r>
          </a:p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(Raising Participation Age)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66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74799"/>
            <a:ext cx="7772400" cy="1470025"/>
          </a:xfrm>
        </p:spPr>
        <p:txBody>
          <a:bodyPr/>
          <a:lstStyle/>
          <a:p>
            <a:r>
              <a:rPr lang="en-GB" b="1" dirty="0" smtClean="0"/>
              <a:t>KS4 </a:t>
            </a:r>
            <a:r>
              <a:rPr lang="en-GB" b="1" dirty="0" smtClean="0">
                <a:sym typeface="Wingdings" pitchFamily="2" charset="2"/>
              </a:rPr>
              <a:t>into Post 16</a:t>
            </a:r>
            <a:r>
              <a:rPr lang="en-GB" b="1" dirty="0" smtClean="0"/>
              <a:t>.....</a:t>
            </a:r>
            <a:endParaRPr lang="en-GB" b="1" dirty="0"/>
          </a:p>
        </p:txBody>
      </p:sp>
      <p:sp>
        <p:nvSpPr>
          <p:cNvPr id="4" name="Bent Arrow 3"/>
          <p:cNvSpPr/>
          <p:nvPr/>
        </p:nvSpPr>
        <p:spPr>
          <a:xfrm>
            <a:off x="0" y="0"/>
            <a:ext cx="9144000" cy="1988840"/>
          </a:xfrm>
          <a:prstGeom prst="bentArrow">
            <a:avLst>
              <a:gd name="adj1" fmla="val 25000"/>
              <a:gd name="adj2" fmla="val 24765"/>
              <a:gd name="adj3" fmla="val 25000"/>
              <a:gd name="adj4" fmla="val 43750"/>
            </a:avLst>
          </a:prstGeom>
          <a:solidFill>
            <a:srgbClr val="009999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99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11560" y="1556792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It has already started....</a:t>
            </a:r>
          </a:p>
          <a:p>
            <a:pPr>
              <a:buFontTx/>
              <a:buChar char="-"/>
            </a:pPr>
            <a:r>
              <a:rPr lang="en-GB" sz="3200" dirty="0" smtClean="0"/>
              <a:t>The subjects students have chosen to study will allow them to access different courses at post-16</a:t>
            </a:r>
          </a:p>
          <a:p>
            <a:pPr>
              <a:buFontTx/>
              <a:buChar char="-"/>
            </a:pPr>
            <a:endParaRPr lang="en-GB" sz="3200" dirty="0"/>
          </a:p>
          <a:p>
            <a:pPr>
              <a:buFontTx/>
              <a:buChar char="-"/>
            </a:pPr>
            <a:r>
              <a:rPr lang="en-GB" sz="3200" dirty="0" smtClean="0"/>
              <a:t>How students approach their GCSEs now will shape what they can do at post – 16</a:t>
            </a:r>
          </a:p>
          <a:p>
            <a:pPr>
              <a:buFontTx/>
              <a:buChar char="-"/>
            </a:pPr>
            <a:endParaRPr lang="en-GB" sz="3200" dirty="0"/>
          </a:p>
          <a:p>
            <a:pPr>
              <a:buFontTx/>
              <a:buChar char="-"/>
            </a:pPr>
            <a:r>
              <a:rPr lang="en-GB" sz="3200" dirty="0" smtClean="0"/>
              <a:t>How the students perform at GCSE will open and close different doors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5761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74799"/>
            <a:ext cx="7772400" cy="1470025"/>
          </a:xfrm>
        </p:spPr>
        <p:txBody>
          <a:bodyPr/>
          <a:lstStyle/>
          <a:p>
            <a:r>
              <a:rPr lang="en-GB" b="1" dirty="0" smtClean="0"/>
              <a:t>KS4 </a:t>
            </a:r>
            <a:r>
              <a:rPr lang="en-GB" b="1" dirty="0" smtClean="0">
                <a:sym typeface="Wingdings" pitchFamily="2" charset="2"/>
              </a:rPr>
              <a:t>into Post 16</a:t>
            </a:r>
            <a:r>
              <a:rPr lang="en-GB" b="1" dirty="0" smtClean="0"/>
              <a:t>.....</a:t>
            </a:r>
            <a:endParaRPr lang="en-GB" b="1" dirty="0"/>
          </a:p>
        </p:txBody>
      </p:sp>
      <p:sp>
        <p:nvSpPr>
          <p:cNvPr id="4" name="Bent Arrow 3"/>
          <p:cNvSpPr/>
          <p:nvPr/>
        </p:nvSpPr>
        <p:spPr>
          <a:xfrm>
            <a:off x="0" y="0"/>
            <a:ext cx="9144000" cy="1988840"/>
          </a:xfrm>
          <a:prstGeom prst="bentArrow">
            <a:avLst>
              <a:gd name="adj1" fmla="val 25000"/>
              <a:gd name="adj2" fmla="val 24765"/>
              <a:gd name="adj3" fmla="val 25000"/>
              <a:gd name="adj4" fmla="val 43750"/>
            </a:avLst>
          </a:prstGeom>
          <a:solidFill>
            <a:srgbClr val="009999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99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11560" y="1556792"/>
            <a:ext cx="8208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Options at post-16:</a:t>
            </a:r>
          </a:p>
          <a:p>
            <a:pPr>
              <a:buFontTx/>
              <a:buChar char="-"/>
            </a:pPr>
            <a:r>
              <a:rPr lang="en-GB" sz="3200" dirty="0" smtClean="0"/>
              <a:t>Attend The Langley Academy 6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Form</a:t>
            </a:r>
          </a:p>
          <a:p>
            <a:pPr>
              <a:buFontTx/>
              <a:buChar char="-"/>
            </a:pPr>
            <a:r>
              <a:rPr lang="en-GB" sz="3200" dirty="0" smtClean="0"/>
              <a:t>Attend another post-16 provider</a:t>
            </a:r>
          </a:p>
          <a:p>
            <a:pPr>
              <a:buFontTx/>
              <a:buChar char="-"/>
            </a:pPr>
            <a:r>
              <a:rPr lang="en-GB" sz="3200" dirty="0" smtClean="0"/>
              <a:t>Attend College</a:t>
            </a:r>
          </a:p>
          <a:p>
            <a:pPr>
              <a:buFontTx/>
              <a:buChar char="-"/>
            </a:pPr>
            <a:r>
              <a:rPr lang="en-GB" sz="3200" dirty="0" smtClean="0"/>
              <a:t>Apprenticeships</a:t>
            </a:r>
          </a:p>
          <a:p>
            <a:pPr>
              <a:buFontTx/>
              <a:buChar char="-"/>
            </a:pPr>
            <a:r>
              <a:rPr lang="en-GB" sz="3200" dirty="0" smtClean="0"/>
              <a:t>Employment</a:t>
            </a:r>
          </a:p>
          <a:p>
            <a:endParaRPr lang="en-GB" sz="3200" dirty="0"/>
          </a:p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The students need to choose the right option for them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4077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74799"/>
            <a:ext cx="7772400" cy="1470025"/>
          </a:xfrm>
        </p:spPr>
        <p:txBody>
          <a:bodyPr/>
          <a:lstStyle/>
          <a:p>
            <a:r>
              <a:rPr lang="en-GB" b="1" dirty="0" smtClean="0"/>
              <a:t>KS4 </a:t>
            </a:r>
            <a:r>
              <a:rPr lang="en-GB" b="1" dirty="0" smtClean="0">
                <a:sym typeface="Wingdings" pitchFamily="2" charset="2"/>
              </a:rPr>
              <a:t>into Post 16</a:t>
            </a:r>
            <a:r>
              <a:rPr lang="en-GB" b="1" dirty="0" smtClean="0"/>
              <a:t>.....</a:t>
            </a:r>
            <a:endParaRPr lang="en-GB" b="1" dirty="0"/>
          </a:p>
        </p:txBody>
      </p:sp>
      <p:sp>
        <p:nvSpPr>
          <p:cNvPr id="4" name="Bent Arrow 3"/>
          <p:cNvSpPr/>
          <p:nvPr/>
        </p:nvSpPr>
        <p:spPr>
          <a:xfrm>
            <a:off x="0" y="0"/>
            <a:ext cx="9144000" cy="1988840"/>
          </a:xfrm>
          <a:prstGeom prst="bentArrow">
            <a:avLst>
              <a:gd name="adj1" fmla="val 25000"/>
              <a:gd name="adj2" fmla="val 24765"/>
              <a:gd name="adj3" fmla="val 25000"/>
              <a:gd name="adj4" fmla="val 43750"/>
            </a:avLst>
          </a:prstGeom>
          <a:solidFill>
            <a:srgbClr val="009999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99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3059832" y="2276872"/>
            <a:ext cx="5832326" cy="258532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00FF00"/>
                </a:solidFill>
                <a:latin typeface="Century Gothic" pitchFamily="34" charset="0"/>
              </a:rPr>
              <a:t>5 </a:t>
            </a:r>
            <a:r>
              <a:rPr lang="en-GB" sz="5400" b="1" dirty="0" smtClean="0">
                <a:solidFill>
                  <a:srgbClr val="00FF00"/>
                </a:solidFill>
                <a:latin typeface="Century Gothic" pitchFamily="34" charset="0"/>
              </a:rPr>
              <a:t>Level 4 and above including </a:t>
            </a:r>
          </a:p>
          <a:p>
            <a:pPr algn="ctr"/>
            <a:r>
              <a:rPr lang="en-GB" sz="5400" b="1" dirty="0" smtClean="0">
                <a:solidFill>
                  <a:srgbClr val="00FF00"/>
                </a:solidFill>
                <a:latin typeface="Century Gothic" pitchFamily="34" charset="0"/>
              </a:rPr>
              <a:t>English </a:t>
            </a:r>
            <a:r>
              <a:rPr lang="en-GB" sz="5400" b="1" dirty="0">
                <a:solidFill>
                  <a:srgbClr val="00FF00"/>
                </a:solidFill>
                <a:latin typeface="Century Gothic" pitchFamily="34" charset="0"/>
              </a:rPr>
              <a:t>&amp; Maths </a:t>
            </a:r>
          </a:p>
        </p:txBody>
      </p:sp>
      <p:pic>
        <p:nvPicPr>
          <p:cNvPr id="16386" name="Picture 2" descr="http://www.xda-developers.com/wp-content/uploads/2011/06/key.jpg?139d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36912"/>
            <a:ext cx="2736304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338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74799"/>
            <a:ext cx="7772400" cy="1470025"/>
          </a:xfrm>
        </p:spPr>
        <p:txBody>
          <a:bodyPr/>
          <a:lstStyle/>
          <a:p>
            <a:r>
              <a:rPr lang="en-GB" b="1" dirty="0" smtClean="0"/>
              <a:t>KS4 </a:t>
            </a:r>
            <a:r>
              <a:rPr lang="en-GB" b="1" dirty="0" smtClean="0">
                <a:sym typeface="Wingdings" pitchFamily="2" charset="2"/>
              </a:rPr>
              <a:t>into Post 16</a:t>
            </a:r>
            <a:r>
              <a:rPr lang="en-GB" b="1" dirty="0" smtClean="0"/>
              <a:t>.....</a:t>
            </a:r>
            <a:endParaRPr lang="en-GB" b="1" dirty="0"/>
          </a:p>
        </p:txBody>
      </p:sp>
      <p:sp>
        <p:nvSpPr>
          <p:cNvPr id="4" name="Bent Arrow 3"/>
          <p:cNvSpPr/>
          <p:nvPr/>
        </p:nvSpPr>
        <p:spPr>
          <a:xfrm>
            <a:off x="0" y="0"/>
            <a:ext cx="9144000" cy="1988840"/>
          </a:xfrm>
          <a:prstGeom prst="bentArrow">
            <a:avLst>
              <a:gd name="adj1" fmla="val 25000"/>
              <a:gd name="adj2" fmla="val 24765"/>
              <a:gd name="adj3" fmla="val 25000"/>
              <a:gd name="adj4" fmla="val 43750"/>
            </a:avLst>
          </a:prstGeom>
          <a:solidFill>
            <a:srgbClr val="009999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99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11560" y="1556792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Students can attend University:</a:t>
            </a:r>
          </a:p>
          <a:p>
            <a:pPr>
              <a:buFontTx/>
              <a:buChar char="-"/>
            </a:pPr>
            <a:r>
              <a:rPr lang="en-GB" sz="3200" dirty="0" smtClean="0"/>
              <a:t>Oxford/Cambridge</a:t>
            </a:r>
          </a:p>
          <a:p>
            <a:pPr>
              <a:buFontTx/>
              <a:buChar char="-"/>
            </a:pPr>
            <a:r>
              <a:rPr lang="en-GB" sz="3200" dirty="0" smtClean="0"/>
              <a:t>Russell Group</a:t>
            </a:r>
          </a:p>
          <a:p>
            <a:pPr>
              <a:buFontTx/>
              <a:buChar char="-"/>
            </a:pPr>
            <a:r>
              <a:rPr lang="en-GB" sz="3200" dirty="0" smtClean="0"/>
              <a:t>Other Universities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386104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Engineering</a:t>
            </a:r>
            <a:endParaRPr lang="en-GB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83768" y="391389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Law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35896" y="393305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Medicine</a:t>
            </a:r>
            <a:endParaRPr lang="en-GB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4725144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Business Management</a:t>
            </a:r>
            <a:endParaRPr lang="en-GB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15816" y="494116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Geology</a:t>
            </a:r>
            <a:endParaRPr lang="en-GB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80112" y="393305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Physiotherapy</a:t>
            </a:r>
            <a:endParaRPr lang="en-GB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44008" y="4941168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Occupational Therapy</a:t>
            </a:r>
            <a:endParaRPr lang="en-GB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164288" y="508518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Philosophy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023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b="1" dirty="0">
                <a:solidFill>
                  <a:schemeClr val="bg1"/>
                </a:solidFill>
              </a:rPr>
              <a:t>	</a:t>
            </a:r>
            <a:r>
              <a:rPr lang="en-GB" sz="4000" b="1" dirty="0" smtClean="0">
                <a:solidFill>
                  <a:schemeClr val="bg1">
                    <a:lumMod val="50000"/>
                  </a:schemeClr>
                </a:solidFill>
              </a:rPr>
              <a:t>Remember:</a:t>
            </a:r>
            <a:endParaRPr lang="en-US" sz="40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23528" y="1268760"/>
            <a:ext cx="8280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200" b="1" i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88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GB" sz="3200" b="1" dirty="0"/>
              <a:t>Your grades in </a:t>
            </a:r>
            <a:r>
              <a:rPr lang="en-GB" sz="3200" b="1" dirty="0" smtClean="0"/>
              <a:t>2020?</a:t>
            </a:r>
            <a:endParaRPr lang="en-GB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908720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Subjects </a:t>
            </a:r>
            <a:r>
              <a:rPr lang="en-GB" b="1" dirty="0"/>
              <a:t>will now convert to the 9-1 grade system as they are superseded with new specifications from 2019.  This is an example result set:</a:t>
            </a:r>
            <a:endParaRPr lang="en-GB" dirty="0"/>
          </a:p>
          <a:p>
            <a:endParaRPr lang="en-GB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88742"/>
              </p:ext>
            </p:extLst>
          </p:nvPr>
        </p:nvGraphicFramePr>
        <p:xfrm>
          <a:off x="755575" y="1772816"/>
          <a:ext cx="7848874" cy="4176464"/>
        </p:xfrm>
        <a:graphic>
          <a:graphicData uri="http://schemas.openxmlformats.org/drawingml/2006/table">
            <a:tbl>
              <a:tblPr firstRow="1" bandRow="1"/>
              <a:tblGrid>
                <a:gridCol w="771259">
                  <a:extLst>
                    <a:ext uri="{9D8B030D-6E8A-4147-A177-3AD203B41FA5}">
                      <a16:colId xmlns:a16="http://schemas.microsoft.com/office/drawing/2014/main" val="2972669690"/>
                    </a:ext>
                  </a:extLst>
                </a:gridCol>
                <a:gridCol w="772033">
                  <a:extLst>
                    <a:ext uri="{9D8B030D-6E8A-4147-A177-3AD203B41FA5}">
                      <a16:colId xmlns:a16="http://schemas.microsoft.com/office/drawing/2014/main" val="1191151032"/>
                    </a:ext>
                  </a:extLst>
                </a:gridCol>
                <a:gridCol w="849469">
                  <a:extLst>
                    <a:ext uri="{9D8B030D-6E8A-4147-A177-3AD203B41FA5}">
                      <a16:colId xmlns:a16="http://schemas.microsoft.com/office/drawing/2014/main" val="1289759298"/>
                    </a:ext>
                  </a:extLst>
                </a:gridCol>
                <a:gridCol w="849469">
                  <a:extLst>
                    <a:ext uri="{9D8B030D-6E8A-4147-A177-3AD203B41FA5}">
                      <a16:colId xmlns:a16="http://schemas.microsoft.com/office/drawing/2014/main" val="198678275"/>
                    </a:ext>
                  </a:extLst>
                </a:gridCol>
                <a:gridCol w="763515">
                  <a:extLst>
                    <a:ext uri="{9D8B030D-6E8A-4147-A177-3AD203B41FA5}">
                      <a16:colId xmlns:a16="http://schemas.microsoft.com/office/drawing/2014/main" val="3576757086"/>
                    </a:ext>
                  </a:extLst>
                </a:gridCol>
                <a:gridCol w="763515">
                  <a:extLst>
                    <a:ext uri="{9D8B030D-6E8A-4147-A177-3AD203B41FA5}">
                      <a16:colId xmlns:a16="http://schemas.microsoft.com/office/drawing/2014/main" val="72317428"/>
                    </a:ext>
                  </a:extLst>
                </a:gridCol>
                <a:gridCol w="763515">
                  <a:extLst>
                    <a:ext uri="{9D8B030D-6E8A-4147-A177-3AD203B41FA5}">
                      <a16:colId xmlns:a16="http://schemas.microsoft.com/office/drawing/2014/main" val="1591455821"/>
                    </a:ext>
                  </a:extLst>
                </a:gridCol>
                <a:gridCol w="772033">
                  <a:extLst>
                    <a:ext uri="{9D8B030D-6E8A-4147-A177-3AD203B41FA5}">
                      <a16:colId xmlns:a16="http://schemas.microsoft.com/office/drawing/2014/main" val="1150676744"/>
                    </a:ext>
                  </a:extLst>
                </a:gridCol>
                <a:gridCol w="772033">
                  <a:extLst>
                    <a:ext uri="{9D8B030D-6E8A-4147-A177-3AD203B41FA5}">
                      <a16:colId xmlns:a16="http://schemas.microsoft.com/office/drawing/2014/main" val="3143185994"/>
                    </a:ext>
                  </a:extLst>
                </a:gridCol>
                <a:gridCol w="772033">
                  <a:extLst>
                    <a:ext uri="{9D8B030D-6E8A-4147-A177-3AD203B41FA5}">
                      <a16:colId xmlns:a16="http://schemas.microsoft.com/office/drawing/2014/main" val="2103084122"/>
                    </a:ext>
                  </a:extLst>
                </a:gridCol>
              </a:tblGrid>
              <a:tr h="1335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244279"/>
                  </a:ext>
                </a:extLst>
              </a:tr>
              <a:tr h="284136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 from: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Grade 5 - 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result from GCSE: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4 - English Lang</a:t>
                      </a: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5 - English Lit</a:t>
                      </a: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three results from the following </a:t>
                      </a:r>
                      <a:r>
                        <a:rPr lang="en-GB" sz="1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GCSE: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7 - Spanish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4 - Physics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6 - Chemistry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5 - Biology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GB" sz="1000" b="1" kern="1200" dirty="0" smtClean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Computer</a:t>
                      </a:r>
                      <a:r>
                        <a:rPr lang="en-GB" sz="1000" b="1" kern="1200" baseline="0" dirty="0" smtClean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Science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6 - History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three results for any GCSE or level 2 qualification: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6 - Design Technology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000" b="1" kern="1200" dirty="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4 - GCSE 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1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191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93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200" b="1" dirty="0"/>
              <a:t>How your grades will count in </a:t>
            </a:r>
            <a:r>
              <a:rPr lang="en-GB" sz="3200" b="1" dirty="0" smtClean="0"/>
              <a:t>2020?</a:t>
            </a:r>
            <a:endParaRPr lang="en-GB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98072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The </a:t>
            </a:r>
            <a:r>
              <a:rPr lang="en-GB" dirty="0"/>
              <a:t>highest grades achieved in each block are allocated.  Notice that English Language and Computing can count in the last block as they are the best results: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886678"/>
              </p:ext>
            </p:extLst>
          </p:nvPr>
        </p:nvGraphicFramePr>
        <p:xfrm>
          <a:off x="611562" y="1614810"/>
          <a:ext cx="7992883" cy="4694510"/>
        </p:xfrm>
        <a:graphic>
          <a:graphicData uri="http://schemas.openxmlformats.org/drawingml/2006/table">
            <a:tbl>
              <a:tblPr firstRow="1" bandRow="1"/>
              <a:tblGrid>
                <a:gridCol w="795661">
                  <a:extLst>
                    <a:ext uri="{9D8B030D-6E8A-4147-A177-3AD203B41FA5}">
                      <a16:colId xmlns:a16="http://schemas.microsoft.com/office/drawing/2014/main" val="2890855295"/>
                    </a:ext>
                  </a:extLst>
                </a:gridCol>
                <a:gridCol w="795661">
                  <a:extLst>
                    <a:ext uri="{9D8B030D-6E8A-4147-A177-3AD203B41FA5}">
                      <a16:colId xmlns:a16="http://schemas.microsoft.com/office/drawing/2014/main" val="70062803"/>
                    </a:ext>
                  </a:extLst>
                </a:gridCol>
                <a:gridCol w="795661">
                  <a:extLst>
                    <a:ext uri="{9D8B030D-6E8A-4147-A177-3AD203B41FA5}">
                      <a16:colId xmlns:a16="http://schemas.microsoft.com/office/drawing/2014/main" val="10656284"/>
                    </a:ext>
                  </a:extLst>
                </a:gridCol>
                <a:gridCol w="795661">
                  <a:extLst>
                    <a:ext uri="{9D8B030D-6E8A-4147-A177-3AD203B41FA5}">
                      <a16:colId xmlns:a16="http://schemas.microsoft.com/office/drawing/2014/main" val="4040641897"/>
                    </a:ext>
                  </a:extLst>
                </a:gridCol>
                <a:gridCol w="808009">
                  <a:extLst>
                    <a:ext uri="{9D8B030D-6E8A-4147-A177-3AD203B41FA5}">
                      <a16:colId xmlns:a16="http://schemas.microsoft.com/office/drawing/2014/main" val="1983498378"/>
                    </a:ext>
                  </a:extLst>
                </a:gridCol>
                <a:gridCol w="795661">
                  <a:extLst>
                    <a:ext uri="{9D8B030D-6E8A-4147-A177-3AD203B41FA5}">
                      <a16:colId xmlns:a16="http://schemas.microsoft.com/office/drawing/2014/main" val="2901642165"/>
                    </a:ext>
                  </a:extLst>
                </a:gridCol>
                <a:gridCol w="795661">
                  <a:extLst>
                    <a:ext uri="{9D8B030D-6E8A-4147-A177-3AD203B41FA5}">
                      <a16:colId xmlns:a16="http://schemas.microsoft.com/office/drawing/2014/main" val="2302237493"/>
                    </a:ext>
                  </a:extLst>
                </a:gridCol>
                <a:gridCol w="795661">
                  <a:extLst>
                    <a:ext uri="{9D8B030D-6E8A-4147-A177-3AD203B41FA5}">
                      <a16:colId xmlns:a16="http://schemas.microsoft.com/office/drawing/2014/main" val="2544979376"/>
                    </a:ext>
                  </a:extLst>
                </a:gridCol>
                <a:gridCol w="795661">
                  <a:extLst>
                    <a:ext uri="{9D8B030D-6E8A-4147-A177-3AD203B41FA5}">
                      <a16:colId xmlns:a16="http://schemas.microsoft.com/office/drawing/2014/main" val="2222544436"/>
                    </a:ext>
                  </a:extLst>
                </a:gridCol>
                <a:gridCol w="819586">
                  <a:extLst>
                    <a:ext uri="{9D8B030D-6E8A-4147-A177-3AD203B41FA5}">
                      <a16:colId xmlns:a16="http://schemas.microsoft.com/office/drawing/2014/main" val="1360870545"/>
                    </a:ext>
                  </a:extLst>
                </a:gridCol>
              </a:tblGrid>
              <a:tr h="122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Ebacc, BTEC  or GCSE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A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87718"/>
                  </a:ext>
                </a:extLst>
              </a:tr>
              <a:tr h="251785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 is doubled: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5 - 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result is doubled: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5 - English Lang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6 - English Lit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three results from the following </a:t>
                      </a:r>
                      <a:r>
                        <a:rPr lang="en-GB" sz="1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Ebacc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GCSE: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7 - Spanish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4 - Physics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6 - Chemistry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4 - Biology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GB" sz="1000" b="1" kern="1200" dirty="0" smtClean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Computer</a:t>
                      </a:r>
                      <a:r>
                        <a:rPr lang="en-GB" sz="1000" b="1" kern="1200" baseline="0" dirty="0" smtClean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Science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5 - History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 three results for any GCSE or level 2 qualification: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7 - Design Technology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4 - GCSE 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1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896105"/>
                  </a:ext>
                </a:extLst>
              </a:tr>
              <a:tr h="953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 Lit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 Lit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Spanish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BF8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7B7B7B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 Lang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53813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471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48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Attainment 8 and Progress 8 in 2019?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762487"/>
              </p:ext>
            </p:extLst>
          </p:nvPr>
        </p:nvGraphicFramePr>
        <p:xfrm>
          <a:off x="681042" y="1556792"/>
          <a:ext cx="7999931" cy="4544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Document" r:id="rId3" imgW="6629729" imgH="3765216" progId="Word.Document.12">
                  <p:embed/>
                </p:oleObj>
              </mc:Choice>
              <mc:Fallback>
                <p:oleObj name="Document" r:id="rId3" imgW="6629729" imgH="376521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042" y="1556792"/>
                        <a:ext cx="7999931" cy="4544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50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27384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b="1" dirty="0">
                <a:solidFill>
                  <a:schemeClr val="bg1"/>
                </a:solidFill>
              </a:rPr>
              <a:t>	</a:t>
            </a:r>
            <a:r>
              <a:rPr lang="en-GB" sz="4400" b="1" dirty="0" smtClean="0">
                <a:solidFill>
                  <a:schemeClr val="bg1">
                    <a:lumMod val="50000"/>
                  </a:schemeClr>
                </a:solidFill>
              </a:rPr>
              <a:t>What is key?</a:t>
            </a:r>
            <a:endParaRPr lang="en-US" sz="40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3528" y="126876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 need to ensure success: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Literacy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Numeracy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lang="en-GB" sz="3200" b="1" smtClean="0">
                <a:solidFill>
                  <a:srgbClr val="009999"/>
                </a:solidFill>
                <a:latin typeface="Calibri" pitchFamily="34" charset="0"/>
              </a:rPr>
              <a:t>Resilience</a:t>
            </a:r>
            <a:endParaRPr lang="en-GB" dirty="0" smtClean="0"/>
          </a:p>
          <a:p>
            <a:pPr marL="609600" lvl="0" indent="-609600"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GB" sz="3200" b="1" noProof="0" dirty="0" smtClean="0">
                <a:solidFill>
                  <a:srgbClr val="009999"/>
                </a:solidFill>
                <a:latin typeface="Calibri" pitchFamily="34" charset="0"/>
              </a:rPr>
              <a:t>Aspirations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lang="en-GB" sz="3200" b="1" dirty="0" smtClean="0">
                <a:solidFill>
                  <a:srgbClr val="009999"/>
                </a:solidFill>
                <a:latin typeface="Calibri" pitchFamily="34" charset="0"/>
              </a:rPr>
              <a:t>Attendance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lang="en-GB" sz="3200" b="1" dirty="0" smtClean="0">
                <a:solidFill>
                  <a:srgbClr val="009999"/>
                </a:solidFill>
                <a:latin typeface="Calibri" pitchFamily="34" charset="0"/>
              </a:rPr>
              <a:t>Focus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5796136" y="2924547"/>
            <a:ext cx="2808287" cy="1152525"/>
          </a:xfrm>
          <a:prstGeom prst="wedgeRoundRectCallout">
            <a:avLst>
              <a:gd name="adj1" fmla="val 4278"/>
              <a:gd name="adj2" fmla="val 84034"/>
              <a:gd name="adj3" fmla="val 16667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What things can I do to make sure I achieve my potential?</a:t>
            </a:r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26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b="1" dirty="0">
                <a:solidFill>
                  <a:schemeClr val="bg1"/>
                </a:solidFill>
              </a:rPr>
              <a:t>	</a:t>
            </a:r>
            <a:r>
              <a:rPr lang="en-GB" sz="4400" b="1" dirty="0" smtClean="0">
                <a:solidFill>
                  <a:schemeClr val="bg1">
                    <a:lumMod val="50000"/>
                  </a:schemeClr>
                </a:solidFill>
              </a:rPr>
              <a:t>What is preparation?</a:t>
            </a:r>
            <a:endParaRPr lang="en-US" sz="40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3528" y="126876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It means actively looking over work on 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an ongoing basis: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remind you of things you have forgotten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make links with other learning so you have the bigger picture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reinforce learning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identify what you don’t know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check understanding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084168" y="4077072"/>
            <a:ext cx="2808287" cy="1152525"/>
          </a:xfrm>
          <a:prstGeom prst="wedgeRoundRectCallout">
            <a:avLst>
              <a:gd name="adj1" fmla="val 4278"/>
              <a:gd name="adj2" fmla="val 84034"/>
              <a:gd name="adj3" fmla="val 16667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I’ve read all my notes but I can’t remember any of it!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7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587375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bg1"/>
                </a:solidFill>
                <a:latin typeface="Calibri" pitchFamily="34" charset="0"/>
              </a:rPr>
              <a:t>"Take action today to improve tomorrow"</a:t>
            </a:r>
            <a:r>
              <a:rPr lang="en-US"/>
              <a:t> </a:t>
            </a:r>
          </a:p>
        </p:txBody>
      </p:sp>
      <p:sp>
        <p:nvSpPr>
          <p:cNvPr id="4100" name="AutoShape 8"/>
          <p:cNvSpPr>
            <a:spLocks noChangeArrowheads="1"/>
          </p:cNvSpPr>
          <p:nvPr/>
        </p:nvSpPr>
        <p:spPr bwMode="auto">
          <a:xfrm>
            <a:off x="-973138" y="160338"/>
            <a:ext cx="8567738" cy="82039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99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	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</a:rPr>
              <a:t>Why prepare?</a:t>
            </a:r>
            <a:endParaRPr lang="en-US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pic>
        <p:nvPicPr>
          <p:cNvPr id="4101" name="Picture 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4450"/>
            <a:ext cx="1476375" cy="971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7584" y="6381328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 smtClean="0">
                <a:solidFill>
                  <a:srgbClr val="009999"/>
                </a:solidFill>
                <a:latin typeface="Calibri" pitchFamily="34" charset="0"/>
              </a:rPr>
              <a:t>“Fail to prepare; prepare to fail!”</a:t>
            </a:r>
            <a:endParaRPr lang="en-US" sz="1400" dirty="0">
              <a:solidFill>
                <a:srgbClr val="009999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1520" y="1196752"/>
            <a:ext cx="864096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It reduces panic – gives 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you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control and confidence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It means that exams reflect what 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you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can do, not what 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you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didn’t bother to do!!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It can help identify problem areas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Achieve better results!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51520" y="5229200"/>
            <a:ext cx="8640960" cy="936625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Think </a:t>
            </a:r>
            <a:r>
              <a:rPr lang="en-GB" b="1" dirty="0">
                <a:solidFill>
                  <a:schemeClr val="bg1"/>
                </a:solidFill>
              </a:rPr>
              <a:t>about what </a:t>
            </a:r>
            <a:r>
              <a:rPr lang="en-GB" b="1" dirty="0" smtClean="0">
                <a:solidFill>
                  <a:schemeClr val="bg1"/>
                </a:solidFill>
              </a:rPr>
              <a:t>your </a:t>
            </a:r>
            <a:r>
              <a:rPr lang="en-GB" b="1" dirty="0">
                <a:solidFill>
                  <a:schemeClr val="bg1"/>
                </a:solidFill>
              </a:rPr>
              <a:t>subjects are about, what </a:t>
            </a:r>
            <a:r>
              <a:rPr lang="en-GB" b="1" dirty="0" smtClean="0">
                <a:solidFill>
                  <a:schemeClr val="bg1"/>
                </a:solidFill>
              </a:rPr>
              <a:t>you </a:t>
            </a:r>
            <a:r>
              <a:rPr lang="en-GB" b="1" dirty="0">
                <a:solidFill>
                  <a:schemeClr val="bg1"/>
                </a:solidFill>
              </a:rPr>
              <a:t>have to do in them, </a:t>
            </a: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what </a:t>
            </a:r>
            <a:r>
              <a:rPr lang="en-GB" b="1" dirty="0" smtClean="0">
                <a:solidFill>
                  <a:schemeClr val="bg1"/>
                </a:solidFill>
              </a:rPr>
              <a:t>you </a:t>
            </a:r>
            <a:r>
              <a:rPr lang="en-GB" b="1" dirty="0">
                <a:solidFill>
                  <a:schemeClr val="bg1"/>
                </a:solidFill>
              </a:rPr>
              <a:t>feel confident/ less confident about. Talking </a:t>
            </a:r>
            <a:r>
              <a:rPr lang="en-GB" b="1" dirty="0" smtClean="0">
                <a:solidFill>
                  <a:schemeClr val="bg1"/>
                </a:solidFill>
              </a:rPr>
              <a:t>about your</a:t>
            </a:r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 learning </a:t>
            </a:r>
            <a:r>
              <a:rPr lang="en-GB" b="1" dirty="0" smtClean="0">
                <a:solidFill>
                  <a:schemeClr val="bg1"/>
                </a:solidFill>
              </a:rPr>
              <a:t>with others will help you </a:t>
            </a:r>
            <a:r>
              <a:rPr lang="en-GB" b="1" dirty="0">
                <a:solidFill>
                  <a:schemeClr val="bg1"/>
                </a:solidFill>
              </a:rPr>
              <a:t>to think about </a:t>
            </a:r>
            <a:r>
              <a:rPr lang="en-GB" b="1" dirty="0" smtClean="0">
                <a:solidFill>
                  <a:schemeClr val="bg1"/>
                </a:solidFill>
              </a:rPr>
              <a:t>your </a:t>
            </a:r>
            <a:r>
              <a:rPr lang="en-GB" b="1" dirty="0">
                <a:solidFill>
                  <a:schemeClr val="bg1"/>
                </a:solidFill>
              </a:rPr>
              <a:t>learning needs.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1485</Words>
  <Application>Microsoft Office PowerPoint</Application>
  <PresentationFormat>On-screen Show (4:3)</PresentationFormat>
  <Paragraphs>274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Century Gothic</vt:lpstr>
      <vt:lpstr>Courier New</vt:lpstr>
      <vt:lpstr>Times New Roman</vt:lpstr>
      <vt:lpstr>Wingdings</vt:lpstr>
      <vt:lpstr>Office Theme</vt:lpstr>
      <vt:lpstr>Document</vt:lpstr>
      <vt:lpstr>PowerPoint Presentation</vt:lpstr>
      <vt:lpstr>PowerPoint Presentation</vt:lpstr>
      <vt:lpstr>How will success be measured in 2020?</vt:lpstr>
      <vt:lpstr>Your grades in 2020?</vt:lpstr>
      <vt:lpstr>How your grades will count in 2020?</vt:lpstr>
      <vt:lpstr>Attainment 8 and Progress 8 in 2019?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Making Informed Decisions</vt:lpstr>
      <vt:lpstr>PowerPoint Presentation</vt:lpstr>
      <vt:lpstr>KS4 into Post 16.....</vt:lpstr>
      <vt:lpstr>KS4 into Post 16.....</vt:lpstr>
      <vt:lpstr>KS4 into Post 16.....</vt:lpstr>
      <vt:lpstr>KS4 into Post 16.....</vt:lpstr>
      <vt:lpstr>PowerPoint Presentation</vt:lpstr>
    </vt:vector>
  </TitlesOfParts>
  <Company>Your Organization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Trevor O'Neill</cp:lastModifiedBy>
  <cp:revision>69</cp:revision>
  <dcterms:created xsi:type="dcterms:W3CDTF">2011-01-11T19:50:54Z</dcterms:created>
  <dcterms:modified xsi:type="dcterms:W3CDTF">2017-09-28T18:08:48Z</dcterms:modified>
</cp:coreProperties>
</file>